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1">
          <p15:clr>
            <a:srgbClr val="A4A3A4"/>
          </p15:clr>
        </p15:guide>
        <p15:guide id="2" pos="95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>
        <p:scale>
          <a:sx n="33" d="100"/>
          <a:sy n="33" d="100"/>
        </p:scale>
        <p:origin x="1464" y="-204"/>
      </p:cViewPr>
      <p:guideLst>
        <p:guide orient="horz" pos="13481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2020-05-06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2020-05-06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em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946400" y="3594539"/>
            <a:ext cx="24841200" cy="4981902"/>
          </a:xfrm>
          <a:prstGeom prst="roundRect">
            <a:avLst/>
          </a:prstGeom>
          <a:noFill/>
          <a:ln w="1016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Components for a Sub-Terahertz Detection in 65-nm CMOS</a:t>
            </a:r>
          </a:p>
          <a:p>
            <a:pPr algn="ctr"/>
            <a:r>
              <a:rPr lang="en-US" altLang="ko-KR" sz="4800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Juhye</a:t>
            </a:r>
            <a:r>
              <a:rPr lang="en-US" altLang="ko-KR" sz="48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SHIN, Seung Han HAN* and </a:t>
            </a:r>
            <a:r>
              <a:rPr lang="en-US" altLang="ko-KR" sz="4800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Dongha</a:t>
            </a:r>
            <a:r>
              <a:rPr lang="en-US" altLang="ko-KR" sz="48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SHIM</a:t>
            </a:r>
          </a:p>
          <a:p>
            <a:pPr algn="ctr"/>
            <a:r>
              <a:rPr lang="en-US" altLang="ko-KR" sz="48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Department of MSDE, </a:t>
            </a:r>
            <a:r>
              <a:rPr lang="en-US" altLang="ko-KR" sz="4800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SeoulTech</a:t>
            </a:r>
            <a:r>
              <a:rPr lang="en-US" altLang="ko-KR" sz="48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, Seoul 01811, Korea</a:t>
            </a:r>
          </a:p>
          <a:p>
            <a:pPr algn="ctr"/>
            <a:r>
              <a:rPr lang="en-US" altLang="ko-KR" sz="48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*Hyundai Robotics, Korea</a:t>
            </a:r>
          </a:p>
          <a:p>
            <a:pPr algn="ctr"/>
            <a:r>
              <a:rPr lang="en-US" altLang="ko-KR" sz="48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E-mail : dongha@seoultech.ac.kr</a:t>
            </a:r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</a:t>
            </a:r>
            <a:endParaRPr lang="ko-KR" altLang="en-US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2946400" y="8986345"/>
            <a:ext cx="24841200" cy="4540470"/>
          </a:xfrm>
          <a:prstGeom prst="roundRect">
            <a:avLst/>
          </a:prstGeom>
          <a:noFill/>
          <a:ln w="1016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INTRODUCTION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ko-KR" sz="48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Components for a sub-THz (sub-terahertz) detector are demonstrated in 65-nm CMOS process.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ko-KR" sz="48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Wideband Slot Bow-tie Antenna-coupled PWT; Direct Injection Coupled QVCO; AMOS PWT test structures</a:t>
            </a:r>
            <a:endParaRPr lang="ko-KR" altLang="en-US" sz="48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2946399" y="13921421"/>
            <a:ext cx="12093903" cy="20083517"/>
          </a:xfrm>
          <a:prstGeom prst="roundRect">
            <a:avLst>
              <a:gd name="adj" fmla="val 6284"/>
            </a:avLst>
          </a:prstGeom>
          <a:noFill/>
          <a:ln w="1016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altLang="ko-KR" sz="66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Slot Bow-tie Antenna-coupled </a:t>
            </a:r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PWT</a:t>
            </a:r>
            <a:endParaRPr lang="en-US" altLang="ko-KR" sz="48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altLang="ko-KR" sz="48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ko-KR" sz="48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Wideband sub-THz slot bow-tie antenna is employed (center frequency of 250 GHz with the bandwidth of 50 GHz)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ko-KR" sz="48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Two PWT (Plasma Wave Transistors) are connected in parallel between the signal and ground of the antenna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ko-KR" sz="48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Gate is isolated from DC bias by a silicide-blocked resistor (~30 </a:t>
            </a:r>
            <a:r>
              <a:rPr lang="en-US" altLang="ko-KR" sz="4800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kohm</a:t>
            </a:r>
            <a:r>
              <a:rPr lang="en-US" altLang="ko-KR" sz="48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ko-KR" sz="48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Size of PWT is 60 nm (W) x 0.51 um (L) x 2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ko-KR" sz="48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The dummy structures of M1-M6 have the size of 0.7x0.7 um</a:t>
            </a:r>
            <a:r>
              <a:rPr lang="en-US" altLang="ko-KR" sz="4800" baseline="30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2</a:t>
            </a:r>
            <a:r>
              <a:rPr lang="en-US" altLang="ko-KR" sz="48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with the density of 25% (Metal density rule)</a:t>
            </a:r>
          </a:p>
        </p:txBody>
      </p:sp>
      <p:sp>
        <p:nvSpPr>
          <p:cNvPr id="11" name="모서리가 둥근 직사각형 10"/>
          <p:cNvSpPr/>
          <p:nvPr/>
        </p:nvSpPr>
        <p:spPr>
          <a:xfrm>
            <a:off x="2946399" y="34305766"/>
            <a:ext cx="24841200" cy="4021959"/>
          </a:xfrm>
          <a:prstGeom prst="roundRect">
            <a:avLst/>
          </a:prstGeom>
          <a:noFill/>
          <a:ln w="1016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CONCLUSIONS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ko-KR" sz="48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Various components for sub-THz detection have been designed and implemented in Samsung 65-nm CMOS process.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ko-KR" sz="48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Further DC and RF measurements are needed for all test structures.</a:t>
            </a:r>
            <a:endParaRPr lang="ko-KR" altLang="en-US" sz="48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15846095" y="13921423"/>
            <a:ext cx="12093903" cy="20083516"/>
          </a:xfrm>
          <a:prstGeom prst="roundRect">
            <a:avLst>
              <a:gd name="adj" fmla="val 6284"/>
            </a:avLst>
          </a:prstGeom>
          <a:noFill/>
          <a:ln w="1016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Direct Injection Coupled QVCO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ko-KR" sz="48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Employs a direct injection coupling configuration to implement in-phase coupling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ko-KR" sz="48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Reduce both phase noise and phase error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ko-KR" sz="48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Size of core NMOS transistor is 60nm/34um (W/L)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ko-KR" sz="48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Size of the circuit is 1050x600 um</a:t>
            </a:r>
            <a:r>
              <a:rPr lang="en-US" altLang="ko-KR" sz="4800" baseline="30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2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altLang="ko-KR" sz="48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altLang="ko-KR" sz="48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altLang="ko-KR" sz="48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altLang="ko-KR" sz="48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altLang="ko-KR" sz="48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altLang="ko-KR" sz="48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/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AMOS PWT test structures</a:t>
            </a:r>
            <a:endParaRPr lang="en-US" altLang="ko-KR" sz="48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ko-KR" sz="48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Measured currents are ~15% higher than those of same structures in S65-1502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ko-KR" sz="48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Clearly shows the increase of the conductance depending on the gate voltage.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069204" y="32226367"/>
            <a:ext cx="29854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/>
              <a:t>Chip Photo</a:t>
            </a:r>
            <a:endParaRPr lang="ko-KR" altLang="en-US" sz="4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270109" y="32250575"/>
            <a:ext cx="27950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/>
              <a:t>Schematic</a:t>
            </a:r>
            <a:endParaRPr lang="ko-KR" altLang="en-US" sz="4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1554893" y="23466442"/>
            <a:ext cx="59134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/>
              <a:t>Simulated Phase noise</a:t>
            </a:r>
            <a:endParaRPr lang="ko-KR" altLang="en-US" sz="4800" b="1" dirty="0"/>
          </a:p>
        </p:txBody>
      </p:sp>
      <p:sp>
        <p:nvSpPr>
          <p:cNvPr id="24" name="모서리가 둥근 직사각형 23"/>
          <p:cNvSpPr/>
          <p:nvPr/>
        </p:nvSpPr>
        <p:spPr>
          <a:xfrm>
            <a:off x="2941144" y="38651789"/>
            <a:ext cx="24841200" cy="2433149"/>
          </a:xfrm>
          <a:prstGeom prst="roundRect">
            <a:avLst/>
          </a:prstGeom>
          <a:noFill/>
          <a:ln w="1016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ACKNOWLEDGEMENT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ko-KR" sz="48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This work was supported by IDEC MPW (SS65-1603)</a:t>
            </a:r>
            <a:endParaRPr lang="ko-KR" altLang="en-US" sz="48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pic>
        <p:nvPicPr>
          <p:cNvPr id="27" name="그림 26">
            <a:extLst>
              <a:ext uri="{FF2B5EF4-FFF2-40B4-BE49-F238E27FC236}">
                <a16:creationId xmlns:a16="http://schemas.microsoft.com/office/drawing/2014/main" id="{FE3CB1DF-5400-4834-B165-4E9D81742B5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9095" y="26546052"/>
            <a:ext cx="4257090" cy="51455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83B4A050-31C2-4946-9C7F-AE3AD220CE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7893" y="26546051"/>
            <a:ext cx="5932566" cy="5145593"/>
          </a:xfrm>
          <a:prstGeom prst="rect">
            <a:avLst/>
          </a:prstGeom>
        </p:spPr>
      </p:pic>
      <p:pic>
        <p:nvPicPr>
          <p:cNvPr id="30" name="그림 29">
            <a:extLst>
              <a:ext uri="{FF2B5EF4-FFF2-40B4-BE49-F238E27FC236}">
                <a16:creationId xmlns:a16="http://schemas.microsoft.com/office/drawing/2014/main" id="{DF464626-58E9-4864-91A4-F86214F8BD79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16462407" y="20665967"/>
            <a:ext cx="4416099" cy="2621303"/>
          </a:xfrm>
          <a:prstGeom prst="rect">
            <a:avLst/>
          </a:prstGeom>
        </p:spPr>
      </p:pic>
      <p:pic>
        <p:nvPicPr>
          <p:cNvPr id="32" name="그림 31">
            <a:extLst>
              <a:ext uri="{FF2B5EF4-FFF2-40B4-BE49-F238E27FC236}">
                <a16:creationId xmlns:a16="http://schemas.microsoft.com/office/drawing/2014/main" id="{5885EA84-9F59-464C-8221-47953780EEF9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21481382" y="20665966"/>
            <a:ext cx="5950409" cy="2621304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C25331D8-65A5-4C2F-9A62-859D7BC2BB03}"/>
              </a:ext>
            </a:extLst>
          </p:cNvPr>
          <p:cNvSpPr txBox="1"/>
          <p:nvPr/>
        </p:nvSpPr>
        <p:spPr>
          <a:xfrm>
            <a:off x="17207746" y="23466441"/>
            <a:ext cx="29854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/>
              <a:t>Chip Photo</a:t>
            </a:r>
            <a:endParaRPr lang="ko-KR" altLang="en-US" sz="4800" b="1" dirty="0"/>
          </a:p>
        </p:txBody>
      </p:sp>
      <p:pic>
        <p:nvPicPr>
          <p:cNvPr id="17" name="그림 16">
            <a:extLst>
              <a:ext uri="{FF2B5EF4-FFF2-40B4-BE49-F238E27FC236}">
                <a16:creationId xmlns:a16="http://schemas.microsoft.com/office/drawing/2014/main" id="{75ECC1C8-B6A9-4176-91D5-3B92F415525A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9084" y="28932973"/>
            <a:ext cx="7731558" cy="50487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2776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963</TotalTime>
  <Words>290</Words>
  <Application>Microsoft Office PowerPoint</Application>
  <PresentationFormat>사용자 지정</PresentationFormat>
  <Paragraphs>38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Dongha Shim</cp:lastModifiedBy>
  <cp:revision>41</cp:revision>
  <dcterms:created xsi:type="dcterms:W3CDTF">2018-03-08T06:02:33Z</dcterms:created>
  <dcterms:modified xsi:type="dcterms:W3CDTF">2020-05-06T09:42:00Z</dcterms:modified>
</cp:coreProperties>
</file>